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32" autoAdjust="0"/>
  </p:normalViewPr>
  <p:slideViewPr>
    <p:cSldViewPr snapToObjects="1"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fld id="{886B12FE-EBA7-463E-8351-D3C7B0C91A2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560328"/>
            <a:ext cx="5853468" cy="4320052"/>
          </a:xfrm>
          <a:prstGeom prst="rect">
            <a:avLst/>
          </a:prstGeom>
        </p:spPr>
        <p:txBody>
          <a:bodyPr vert="horz" lIns="93790" tIns="46895" rIns="93790" bIns="468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03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1903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BF5FF93C-F523-4B31-A7DA-9059405F4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Powerpoint</a:t>
            </a:r>
            <a:r>
              <a:rPr lang="en-US" smtClean="0"/>
              <a:t> recreation</a:t>
            </a:r>
            <a:r>
              <a:rPr lang="en-US" baseline="0" smtClean="0"/>
              <a:t> courtesy of www.ppcair.com from EPA-650/2-74-132 – July 1972 . </a:t>
            </a:r>
            <a:r>
              <a:rPr lang="en-US" baseline="0" err="1" smtClean="0"/>
              <a:t>Enviornmental</a:t>
            </a:r>
            <a:r>
              <a:rPr lang="en-US" baseline="0" smtClean="0"/>
              <a:t> Protection Technology Series: An Electrostatic Precipitator Performance Model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FF93C-F523-4B31-A7DA-9059405F4F2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81ED-5698-4B93-BBE6-2EEC6652C3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51293-DFB2-4322-81BB-F29A7DF992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8300" y="457199"/>
            <a:ext cx="990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Corona Generation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199"/>
            <a:ext cx="1257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Wire Radius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Collector Radius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Wire Roughness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Secondary Emission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Avalanche Coefficient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Ionizing Radiation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" y="2214680"/>
            <a:ext cx="1143000" cy="529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Electronegative Gas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035" y="3638549"/>
            <a:ext cx="1143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Applied voltage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Gas Density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Ion Mobility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Dust Thickness</a:t>
            </a:r>
          </a:p>
          <a:p>
            <a:pPr algn="r"/>
            <a:r>
              <a:rPr lang="en-US" sz="900" err="1" smtClean="0">
                <a:solidFill>
                  <a:schemeClr val="tx1"/>
                </a:solidFill>
              </a:rPr>
              <a:t>Sectionalization</a:t>
            </a:r>
            <a:endParaRPr lang="en-US" sz="900" smtClean="0">
              <a:solidFill>
                <a:schemeClr val="tx1"/>
              </a:solidFill>
            </a:endParaRP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Collection Area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Wire Radius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Collector Radius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" y="4876799"/>
            <a:ext cx="1143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Particle Size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Dielectric Constant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Time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Temperature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Dust Load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Gas &amp; dust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Ion Velocity</a:t>
            </a:r>
          </a:p>
        </p:txBody>
      </p:sp>
      <p:cxnSp>
        <p:nvCxnSpPr>
          <p:cNvPr id="12" name="Straight Arrow Connector 11"/>
          <p:cNvCxnSpPr>
            <a:endCxn id="117" idx="1"/>
          </p:cNvCxnSpPr>
          <p:nvPr/>
        </p:nvCxnSpPr>
        <p:spPr>
          <a:xfrm flipV="1">
            <a:off x="4076700" y="3952873"/>
            <a:ext cx="685800" cy="952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38300" y="2137259"/>
            <a:ext cx="990600" cy="607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Negative Ion Formation</a:t>
            </a:r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36" idx="1"/>
          </p:cNvCxnSpPr>
          <p:nvPr/>
        </p:nvCxnSpPr>
        <p:spPr>
          <a:xfrm>
            <a:off x="2476500" y="1676399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38300" y="3648073"/>
            <a:ext cx="990600" cy="619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Electric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Field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38300" y="5029199"/>
            <a:ext cx="990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Particle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Charging</a:t>
            </a:r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>
            <a:off x="1257300" y="544829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76500" y="1295399"/>
            <a:ext cx="0" cy="84186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95700" y="3505199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5" idx="0"/>
          </p:cNvCxnSpPr>
          <p:nvPr/>
        </p:nvCxnSpPr>
        <p:spPr>
          <a:xfrm>
            <a:off x="2133600" y="2744418"/>
            <a:ext cx="0" cy="903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238500" y="1371599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Electric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Field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In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Deposit</a:t>
            </a:r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38" name="Shape 37"/>
          <p:cNvCxnSpPr>
            <a:stCxn id="36" idx="0"/>
          </p:cNvCxnSpPr>
          <p:nvPr/>
        </p:nvCxnSpPr>
        <p:spPr>
          <a:xfrm rot="16200000" flipV="1">
            <a:off x="2952750" y="590548"/>
            <a:ext cx="457200" cy="110490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628900" y="609599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238500" y="2895599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Particle Collection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38500" y="4343399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Space Charge</a:t>
            </a:r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47" name="Elbow Connector 46"/>
          <p:cNvCxnSpPr>
            <a:stCxn id="45" idx="1"/>
            <a:endCxn id="17" idx="3"/>
          </p:cNvCxnSpPr>
          <p:nvPr/>
        </p:nvCxnSpPr>
        <p:spPr>
          <a:xfrm rot="10800000" flipV="1">
            <a:off x="2628900" y="4648199"/>
            <a:ext cx="609600" cy="80010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33700" y="1142999"/>
            <a:ext cx="0" cy="3505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628900" y="396239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628900" y="114299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endCxn id="45" idx="2"/>
          </p:cNvCxnSpPr>
          <p:nvPr/>
        </p:nvCxnSpPr>
        <p:spPr>
          <a:xfrm flipV="1">
            <a:off x="2628900" y="4952999"/>
            <a:ext cx="11049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390900" y="350519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2628900" y="3733799"/>
            <a:ext cx="76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390900" y="1981199"/>
            <a:ext cx="0" cy="914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4076700" y="1981199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4076700" y="3505199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2628900" y="4190999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390900" y="4190999"/>
            <a:ext cx="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3086100" y="609599"/>
            <a:ext cx="685800" cy="304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"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Resistivity</a:t>
            </a:r>
          </a:p>
        </p:txBody>
      </p:sp>
      <p:cxnSp>
        <p:nvCxnSpPr>
          <p:cNvPr id="110" name="Shape 109"/>
          <p:cNvCxnSpPr>
            <a:stCxn id="107" idx="3"/>
          </p:cNvCxnSpPr>
          <p:nvPr/>
        </p:nvCxnSpPr>
        <p:spPr>
          <a:xfrm>
            <a:off x="3771900" y="761999"/>
            <a:ext cx="228600" cy="6096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4762500" y="2134818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Electric Wind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762500" y="3648073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Particle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Re-entrainment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286500" y="1371599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Particle Retaining Force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286500" y="4343399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Dust Removal</a:t>
            </a:r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762500" y="5029199"/>
            <a:ext cx="1066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Dust Load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Plate Design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Hopper Design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Gas Velocity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Gas Distribution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Rapping Force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Rapping Interval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238640" y="5181599"/>
            <a:ext cx="1143000" cy="464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Particle Size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Dust Properties</a:t>
            </a:r>
          </a:p>
          <a:p>
            <a:pPr algn="ctr"/>
            <a:r>
              <a:rPr lang="en-US" sz="900" smtClean="0">
                <a:solidFill>
                  <a:schemeClr val="tx1"/>
                </a:solidFill>
              </a:rPr>
              <a:t>Temperature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658100" y="4381499"/>
            <a:ext cx="1295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/>
          <a:lstStyle/>
          <a:p>
            <a:r>
              <a:rPr lang="en-US" sz="900" smtClean="0">
                <a:solidFill>
                  <a:schemeClr val="tx1"/>
                </a:solidFill>
              </a:rPr>
              <a:t>Gas &amp; Uncollected Dust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645400" y="4705349"/>
            <a:ext cx="89854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" rtlCol="0" anchor="ctr"/>
          <a:lstStyle/>
          <a:p>
            <a:r>
              <a:rPr lang="en-US" sz="900" smtClean="0">
                <a:solidFill>
                  <a:schemeClr val="tx1"/>
                </a:solidFill>
              </a:rPr>
              <a:t>Collected Dust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073137" y="815339"/>
            <a:ext cx="1474005" cy="327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/>
          <a:lstStyle/>
          <a:p>
            <a:pPr algn="ctr"/>
            <a:r>
              <a:rPr lang="en-US" sz="900" smtClean="0">
                <a:solidFill>
                  <a:schemeClr val="tx1"/>
                </a:solidFill>
              </a:rPr>
              <a:t>Van </a:t>
            </a:r>
            <a:r>
              <a:rPr lang="en-US" sz="900" err="1" smtClean="0">
                <a:solidFill>
                  <a:schemeClr val="tx1"/>
                </a:solidFill>
              </a:rPr>
              <a:t>Der</a:t>
            </a:r>
            <a:r>
              <a:rPr lang="en-US" sz="900" smtClean="0">
                <a:solidFill>
                  <a:schemeClr val="tx1"/>
                </a:solidFill>
              </a:rPr>
              <a:t> Waals, Molecular &amp; Mechanical</a:t>
            </a:r>
          </a:p>
        </p:txBody>
      </p:sp>
      <p:cxnSp>
        <p:nvCxnSpPr>
          <p:cNvPr id="132" name="Shape 131"/>
          <p:cNvCxnSpPr>
            <a:stCxn id="45" idx="3"/>
          </p:cNvCxnSpPr>
          <p:nvPr/>
        </p:nvCxnSpPr>
        <p:spPr>
          <a:xfrm flipV="1">
            <a:off x="4229100" y="609599"/>
            <a:ext cx="152400" cy="4038600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257300" y="396239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1790700" y="1295399"/>
            <a:ext cx="0" cy="8382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>
            <a:off x="4229100" y="3047999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4991100" y="2744418"/>
            <a:ext cx="0" cy="3035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rot="10800000" flipV="1">
            <a:off x="4229100" y="4257673"/>
            <a:ext cx="762000" cy="619126"/>
          </a:xfrm>
          <a:prstGeom prst="bentConnector3">
            <a:avLst>
              <a:gd name="adj1" fmla="val 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V="1">
            <a:off x="5292240" y="4267199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5595820" y="4267199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23" idx="1"/>
          </p:cNvCxnSpPr>
          <p:nvPr/>
        </p:nvCxnSpPr>
        <p:spPr>
          <a:xfrm flipH="1">
            <a:off x="5595820" y="4648199"/>
            <a:ext cx="6906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6810140" y="4952999"/>
            <a:ext cx="0" cy="22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277100" y="449579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264400" y="481964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endCxn id="123" idx="0"/>
          </p:cNvCxnSpPr>
          <p:nvPr/>
        </p:nvCxnSpPr>
        <p:spPr>
          <a:xfrm flipH="1">
            <a:off x="6781800" y="1991944"/>
            <a:ext cx="28340" cy="2351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4229100" y="3275684"/>
            <a:ext cx="2552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4381500" y="1737209"/>
            <a:ext cx="98572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"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Gas Velocity</a:t>
            </a:r>
          </a:p>
        </p:txBody>
      </p:sp>
      <p:cxnSp>
        <p:nvCxnSpPr>
          <p:cNvPr id="196" name="Shape 195"/>
          <p:cNvCxnSpPr>
            <a:stCxn id="195" idx="3"/>
          </p:cNvCxnSpPr>
          <p:nvPr/>
        </p:nvCxnSpPr>
        <p:spPr>
          <a:xfrm>
            <a:off x="5367220" y="1851509"/>
            <a:ext cx="228600" cy="2857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3" idx="3"/>
            <a:endCxn id="115" idx="1"/>
          </p:cNvCxnSpPr>
          <p:nvPr/>
        </p:nvCxnSpPr>
        <p:spPr>
          <a:xfrm flipV="1">
            <a:off x="2628900" y="2439618"/>
            <a:ext cx="2133600" cy="1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5519925" y="2744418"/>
            <a:ext cx="0" cy="903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2933700" y="6199166"/>
            <a:ext cx="3848100" cy="49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" rtlCol="0" anchor="ctr"/>
          <a:lstStyle/>
          <a:p>
            <a:r>
              <a:rPr lang="en-US" sz="1000" b="1" smtClean="0">
                <a:solidFill>
                  <a:schemeClr val="tx1"/>
                </a:solidFill>
              </a:rPr>
              <a:t>Figure 1.1. Electrostatic Precipitator System Model</a:t>
            </a:r>
          </a:p>
          <a:p>
            <a:r>
              <a:rPr lang="en-US" sz="900" smtClean="0">
                <a:solidFill>
                  <a:schemeClr val="tx1"/>
                </a:solidFill>
              </a:rPr>
              <a:t>Source:  EPA-650/2-74-132</a:t>
            </a:r>
          </a:p>
          <a:p>
            <a:r>
              <a:rPr lang="en-US" sz="900" smtClean="0">
                <a:solidFill>
                  <a:schemeClr val="tx1"/>
                </a:solidFill>
              </a:rPr>
              <a:t>Recreated via www.ppcair.com</a:t>
            </a:r>
          </a:p>
        </p:txBody>
      </p:sp>
      <p:cxnSp>
        <p:nvCxnSpPr>
          <p:cNvPr id="211" name="Straight Arrow Connector 210"/>
          <p:cNvCxnSpPr/>
          <p:nvPr/>
        </p:nvCxnSpPr>
        <p:spPr>
          <a:xfrm>
            <a:off x="1257300" y="91439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1260035" y="249174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810140" y="114299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endCxn id="122" idx="1"/>
          </p:cNvCxnSpPr>
          <p:nvPr/>
        </p:nvCxnSpPr>
        <p:spPr>
          <a:xfrm>
            <a:off x="4229099" y="1676399"/>
            <a:ext cx="20574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114300" y="2895599"/>
            <a:ext cx="1143000" cy="531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smtClean="0">
                <a:solidFill>
                  <a:schemeClr val="tx1"/>
                </a:solidFill>
              </a:rPr>
              <a:t>Gas Velocity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Velocity Distribution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Collection Area</a:t>
            </a:r>
          </a:p>
          <a:p>
            <a:pPr algn="r"/>
            <a:r>
              <a:rPr lang="en-US" sz="900" smtClean="0">
                <a:solidFill>
                  <a:schemeClr val="tx1"/>
                </a:solidFill>
              </a:rPr>
              <a:t>Volume Flow</a:t>
            </a:r>
          </a:p>
        </p:txBody>
      </p:sp>
      <p:cxnSp>
        <p:nvCxnSpPr>
          <p:cNvPr id="222" name="Straight Arrow Connector 221"/>
          <p:cNvCxnSpPr/>
          <p:nvPr/>
        </p:nvCxnSpPr>
        <p:spPr>
          <a:xfrm flipV="1">
            <a:off x="1260035" y="3201316"/>
            <a:ext cx="1978465" cy="12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flipV="1">
            <a:off x="2476500" y="4257673"/>
            <a:ext cx="0" cy="77152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1790700" y="4267199"/>
            <a:ext cx="0" cy="7620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146</Words>
  <Application>Microsoft Office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Link Landers</dc:creator>
  <cp:lastModifiedBy>Link Landers</cp:lastModifiedBy>
  <cp:revision>13</cp:revision>
  <dcterms:created xsi:type="dcterms:W3CDTF">2016-04-25T17:56:55Z</dcterms:created>
  <dcterms:modified xsi:type="dcterms:W3CDTF">2016-04-25T19:36:54Z</dcterms:modified>
</cp:coreProperties>
</file>